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95160" y="0"/>
            <a:ext cx="5196535" cy="6858000"/>
          </a:xfrm>
          <a:prstGeom prst="rect">
            <a:avLst/>
          </a:prstGeom>
          <a:solidFill>
            <a:srgbClr val="3F91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995160" y="3127248"/>
            <a:ext cx="5196535" cy="3730752"/>
          </a:xfrm>
          <a:prstGeom prst="rect">
            <a:avLst/>
          </a:prstGeom>
          <a:solidFill>
            <a:srgbClr val="2F5B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0" y="2788920"/>
            <a:ext cx="2011680" cy="685800"/>
          </a:xfrm>
          <a:prstGeom prst="rect">
            <a:avLst/>
          </a:prstGeom>
          <a:solidFill>
            <a:srgbClr val="1F48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89720" y="2560320"/>
            <a:ext cx="2468880" cy="868680"/>
          </a:xfrm>
          <a:prstGeom prst="rect">
            <a:avLst/>
          </a:prstGeom>
          <a:solidFill>
            <a:srgbClr val="2D57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26679" y="3794760"/>
            <a:ext cx="3246120" cy="457200"/>
          </a:xfrm>
          <a:prstGeom prst="rect">
            <a:avLst/>
          </a:prstGeom>
          <a:solidFill>
            <a:srgbClr val="1A40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229600" y="4617720"/>
            <a:ext cx="3383280" cy="201168"/>
          </a:xfrm>
          <a:prstGeom prst="rect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269480" y="5212080"/>
            <a:ext cx="4251960" cy="109728"/>
          </a:xfrm>
          <a:prstGeom prst="rect">
            <a:avLst/>
          </a:prstGeom>
          <a:solidFill>
            <a:srgbClr val="759C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818120" y="1280160"/>
            <a:ext cx="22860" cy="123444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 rot="720000">
            <a:off x="7498080" y="1298448"/>
            <a:ext cx="640080" cy="2286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9875520" y="1280160"/>
            <a:ext cx="22860" cy="123444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720000">
            <a:off x="9555480" y="1298448"/>
            <a:ext cx="640080" cy="2286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0972800" y="1280160"/>
            <a:ext cx="22860" cy="123444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720000">
            <a:off x="10652760" y="1298448"/>
            <a:ext cx="640080" cy="22860"/>
          </a:xfrm>
          <a:prstGeom prst="rect">
            <a:avLst/>
          </a:prstGeom>
          <a:solidFill>
            <a:srgbClr val="EB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912864" y="0"/>
            <a:ext cx="82296" cy="6858000"/>
          </a:xfrm>
          <a:prstGeom prst="rect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1865376"/>
            <a:ext cx="589788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6000"/>
              </a:lnSpc>
            </a:pPr>
            <a:r>
              <a:rPr sz="3900" b="1">
                <a:solidFill>
                  <a:srgbClr val="EBF4F0"/>
                </a:solidFill>
                <a:latin typeface="Arial"/>
              </a:rPr>
              <a:t>Data center impact:
evaluate the whole
community.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" y="4407408"/>
            <a:ext cx="53949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00" b="0">
                <a:solidFill>
                  <a:srgbClr val="A9BFBA"/>
                </a:solidFill>
                <a:latin typeface="Arial"/>
              </a:rPr>
              <a:t>A concise municipal briefing for project review.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" y="6153912"/>
            <a:ext cx="5212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0">
                <a:solidFill>
                  <a:srgbClr val="A9BFBA"/>
                </a:solidFill>
                <a:latin typeface="Arial"/>
              </a:rPr>
              <a:t>Community Impact Guide  •  July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7132320" cy="1417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sz="3400" b="1">
                <a:solidFill>
                  <a:srgbClr val="EBF4F0"/>
                </a:solidFill>
                <a:latin typeface="Arial"/>
              </a:rPr>
              <a:t>The responsible question is not
“good or bad?”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2743200"/>
            <a:ext cx="89611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2200" b="0">
                <a:solidFill>
                  <a:srgbClr val="EBF4F0"/>
                </a:solidFill>
                <a:latin typeface="Arial"/>
              </a:rPr>
              <a:t>It is whether the project fits the place—and whether costs, benefits, and commitments can be verified.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676656" y="3977639"/>
            <a:ext cx="5321808" cy="1463040"/>
          </a:xfrm>
          <a:prstGeom prst="rect">
            <a:avLst/>
          </a:prstGeom>
          <a:solidFill>
            <a:srgbClr val="073D3D"/>
          </a:solidFill>
          <a:ln w="10160">
            <a:solidFill>
              <a:srgbClr val="3168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4160520"/>
            <a:ext cx="1965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2800" b="1">
                <a:solidFill>
                  <a:srgbClr val="C8FF23"/>
                </a:solidFill>
                <a:latin typeface="Arial"/>
              </a:rPr>
              <a:t>9.5–15.3%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34056" y="4114800"/>
            <a:ext cx="2926080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350" b="0">
                <a:solidFill>
                  <a:srgbClr val="EBF4F0"/>
                </a:solidFill>
                <a:latin typeface="Arial"/>
              </a:rPr>
              <a:t>Estimated U.S. electricity share from data centers by 2030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3977639"/>
            <a:ext cx="5321808" cy="1463040"/>
          </a:xfrm>
          <a:prstGeom prst="rect">
            <a:avLst/>
          </a:prstGeom>
          <a:solidFill>
            <a:srgbClr val="073D3D"/>
          </a:solidFill>
          <a:ln w="10160">
            <a:solidFill>
              <a:srgbClr val="3168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28232" y="4160520"/>
            <a:ext cx="1965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2800" b="1">
                <a:solidFill>
                  <a:srgbClr val="C8FF23"/>
                </a:solidFill>
                <a:latin typeface="Arial"/>
              </a:rPr>
              <a:t>&gt;10,000×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4114800"/>
            <a:ext cx="2926080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350" b="0">
                <a:solidFill>
                  <a:srgbClr val="EBF4F0"/>
                </a:solidFill>
                <a:latin typeface="Arial"/>
              </a:rPr>
              <a:t>Variation found in workload-level water use across operating factors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" y="5879592"/>
            <a:ext cx="107899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Sources: Berkeley Lab, U.S. Data Center Energy Usage Report; Water Use of Data Center Workloads.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932688"/>
            <a:ext cx="7955279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3200" b="1">
                <a:solidFill>
                  <a:srgbClr val="EBF4F0"/>
                </a:solidFill>
                <a:latin typeface="Arial"/>
              </a:rPr>
              <a:t>Review one connected local system.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1627632"/>
            <a:ext cx="88696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650" b="0">
                <a:solidFill>
                  <a:srgbClr val="A9BFBA"/>
                </a:solidFill>
                <a:latin typeface="Arial"/>
              </a:rPr>
              <a:t>The maximum planned buildout—not just the first phase—sets the decision frame.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" y="2331720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5295" y="2304288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Electricity + grid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6656" y="2770632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08776" y="2331720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57416" y="2304288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Water + wastewater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08776" y="2770632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6656" y="3172968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5295" y="3145536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Air + climate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6656" y="3611879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08776" y="3172968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7416" y="3145536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Noise + lighting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08776" y="3611879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6656" y="4014215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5295" y="3986783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Land + stormwater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6656" y="4453127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08776" y="4014215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7416" y="3986783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Traffic + services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08776" y="4453127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6656" y="4855464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25295" y="4828032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Jobs + fiscal value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6656" y="5294376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08776" y="4855464"/>
            <a:ext cx="4206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08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57416" y="4828032"/>
            <a:ext cx="452628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1">
                <a:solidFill>
                  <a:srgbClr val="EBF4F0"/>
                </a:solidFill>
                <a:latin typeface="Arial"/>
              </a:rPr>
              <a:t>Long-term accountability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208776" y="5294376"/>
            <a:ext cx="5074920" cy="10972"/>
          </a:xfrm>
          <a:prstGeom prst="rect">
            <a:avLst/>
          </a:prstGeom>
          <a:solidFill>
            <a:srgbClr val="2E5E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914400"/>
            <a:ext cx="7863840" cy="11155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3100" b="1">
                <a:solidFill>
                  <a:srgbClr val="EBF4F0"/>
                </a:solidFill>
                <a:latin typeface="Arial"/>
              </a:rPr>
              <a:t>Evaluate benefits and pressures
with the same discipline.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331720"/>
            <a:ext cx="4754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C8FF23"/>
                </a:solidFill>
                <a:latin typeface="Arial"/>
              </a:rPr>
              <a:t>POTENTIAL LOCAL BENEFITS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6208" y="2331720"/>
            <a:ext cx="4846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4EA4FF"/>
                </a:solidFill>
                <a:latin typeface="Arial"/>
              </a:rPr>
              <a:t>POTENTIAL LOCAL PRESSURES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944" y="2761488"/>
            <a:ext cx="5074920" cy="2834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Investment + revenue</a:t>
            </a:r>
            <a:r>
              <a:rPr sz="1550">
                <a:solidFill>
                  <a:srgbClr val="EBF4F0"/>
                </a:solidFill>
                <a:latin typeface="Arial"/>
              </a:rPr>
              <a:t> — Test incentives, valuation, depreciation, and public costs.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Construction + operations work</a:t>
            </a:r>
            <a:r>
              <a:rPr sz="1550">
                <a:solidFill>
                  <a:srgbClr val="EBF4F0"/>
                </a:solidFill>
                <a:latin typeface="Arial"/>
              </a:rPr>
              <a:t> — Separate temporary trades from permanent roles.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Funded infrastructure</a:t>
            </a:r>
            <a:r>
              <a:rPr sz="1550">
                <a:solidFill>
                  <a:srgbClr val="EBF4F0"/>
                </a:solidFill>
                <a:latin typeface="Arial"/>
              </a:rPr>
              <a:t> — Define delivery, maintenance, access, and ownership.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Essential digital services</a:t>
            </a:r>
            <a:r>
              <a:rPr sz="1550">
                <a:solidFill>
                  <a:srgbClr val="EBF4F0"/>
                </a:solidFill>
                <a:latin typeface="Arial"/>
              </a:rPr>
              <a:t> — Recognize the public and economic value supported.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5352" y="2761488"/>
            <a:ext cx="5074920" cy="2834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Concentrated resource demand</a:t>
            </a:r>
            <a:r>
              <a:rPr sz="1550">
                <a:solidFill>
                  <a:srgbClr val="EBF4F0"/>
                </a:solidFill>
                <a:latin typeface="Arial"/>
              </a:rPr>
              <a:t> — Test capacity, upgrades, safeguards, and cost allocation.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Persistent operating effects</a:t>
            </a:r>
            <a:r>
              <a:rPr sz="1550">
                <a:solidFill>
                  <a:srgbClr val="EBF4F0"/>
                </a:solidFill>
                <a:latin typeface="Arial"/>
              </a:rPr>
              <a:t> — Model generators, cooling, lighting, traffic, and security.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Land + infrastructure commitment</a:t>
            </a:r>
            <a:r>
              <a:rPr sz="1550">
                <a:solidFill>
                  <a:srgbClr val="EBF4F0"/>
                </a:solidFill>
                <a:latin typeface="Arial"/>
              </a:rPr>
              <a:t> — Include substations, corridors, roads, and stormwater.</a:t>
            </a:r>
          </a:p>
          <a:p>
            <a:pPr>
              <a:spcAft>
                <a:spcPts val="1200"/>
              </a:spcAft>
            </a:pPr>
            <a:r>
              <a:rPr sz="1550" b="1">
                <a:solidFill>
                  <a:srgbClr val="C8FF23"/>
                </a:solidFill>
                <a:latin typeface="Arial"/>
              </a:rPr>
              <a:t>Fiscal + service exposure</a:t>
            </a:r>
            <a:r>
              <a:rPr sz="1550">
                <a:solidFill>
                  <a:srgbClr val="EBF4F0"/>
                </a:solidFill>
                <a:latin typeface="Arial"/>
              </a:rPr>
              <a:t> — Independently test emergency, road, utility, and incentive costs.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93268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3100" b="1">
                <a:solidFill>
                  <a:srgbClr val="EBF4F0"/>
                </a:solidFill>
                <a:latin typeface="Arial"/>
              </a:rPr>
              <a:t>Turn every concern into an evidence request.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1581912"/>
            <a:ext cx="9509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650" b="0">
                <a:solidFill>
                  <a:srgbClr val="A9BFBA"/>
                </a:solidFill>
                <a:latin typeface="Arial"/>
              </a:rPr>
              <a:t>A credible record connects the question, the evidence, and the measurable response.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157984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MAXIMUM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12140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Full-buildout site, utility, phasing, and alternatives plans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2551176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4088" y="2788920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POWER + WATER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2752344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Hourly load forecast, utility studies, water balance, drought plan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182112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04088" y="3419856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OPERATING EFFECTS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3383279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Air permit calculations, acoustic study, lighting and emergency scenarios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813048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04088" y="4050791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LAND + SERVICES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Existing conditions, habitat/stormwater, traffic, responder review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4443983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4088" y="4681727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NET PUBLIC 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4645151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Independent fiscal analysis, incentives, workforce plan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5074919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4088" y="5312664"/>
            <a:ext cx="2057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40" b="1">
                <a:solidFill>
                  <a:srgbClr val="C8FF23"/>
                </a:solidFill>
                <a:latin typeface="Arial"/>
              </a:rPr>
              <a:t>DURABLE OBLIGATIONS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0" y="527608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00" b="0">
                <a:solidFill>
                  <a:srgbClr val="EBF4F0"/>
                </a:solidFill>
                <a:latin typeface="Arial"/>
              </a:rPr>
              <a:t>Commitment register, monitoring, transfer, reuse, and closure plans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5705855"/>
            <a:ext cx="10744200" cy="10972"/>
          </a:xfrm>
          <a:prstGeom prst="rect">
            <a:avLst/>
          </a:prstGeom>
          <a:solidFill>
            <a:srgbClr val="2B58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914400"/>
            <a:ext cx="832104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3400" b="1">
                <a:solidFill>
                  <a:srgbClr val="EBF4F0"/>
                </a:solidFill>
                <a:latin typeface="Arial"/>
              </a:rPr>
              <a:t>Accountability over slogans.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1673352"/>
            <a:ext cx="5669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00" b="0">
                <a:solidFill>
                  <a:srgbClr val="A9BFBA"/>
                </a:solidFill>
                <a:latin typeface="Arial"/>
              </a:rPr>
              <a:t>Every commitment should specify: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423160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624328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WHO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898648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Responsible party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62272" y="2423160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90872" y="2624328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HOW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2898648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Legal or administrative instrument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38744" y="2423160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67344" y="2624328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WHEN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67344" y="2898648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Deadline + reporting cadence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776472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977639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MEASURE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251960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Method, boundary + baseline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62272" y="3776472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90872" y="3977639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CORRECT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90872" y="4251960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Variance response + remedy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38744" y="3776472"/>
            <a:ext cx="3410712" cy="1042415"/>
          </a:xfrm>
          <a:prstGeom prst="rect">
            <a:avLst/>
          </a:prstGeom>
          <a:solidFill>
            <a:srgbClr val="043030"/>
          </a:solidFill>
          <a:ln w="10160">
            <a:solidFill>
              <a:srgbClr val="3166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467344" y="3977639"/>
            <a:ext cx="8229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ENDURE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67344" y="4251960"/>
            <a:ext cx="292608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30" b="1">
                <a:solidFill>
                  <a:srgbClr val="EBF4F0"/>
                </a:solidFill>
                <a:latin typeface="Arial"/>
              </a:rPr>
              <a:t>Ownership transfer, reuse + closure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896112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sz="3100" b="1">
                <a:solidFill>
                  <a:srgbClr val="EBF4F0"/>
                </a:solidFill>
                <a:latin typeface="Arial"/>
              </a:rPr>
              <a:t>Before approval, require a review record
that can survive opening day.</a:t>
            </a:r>
          </a:p>
        </p:txBody>
      </p:sp>
      <p:sp>
        <p:nvSpPr>
          <p:cNvPr id="7" name="Oval 6"/>
          <p:cNvSpPr/>
          <p:nvPr/>
        </p:nvSpPr>
        <p:spPr>
          <a:xfrm>
            <a:off x="713232" y="2276856"/>
            <a:ext cx="384048" cy="384048"/>
          </a:xfrm>
          <a:prstGeom prst="ellipse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2318003"/>
            <a:ext cx="3840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5000"/>
              </a:lnSpc>
            </a:pPr>
            <a:r>
              <a:rPr sz="1000" b="1">
                <a:solidFill>
                  <a:srgbClr val="043030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258568"/>
            <a:ext cx="9692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50" b="1">
                <a:solidFill>
                  <a:srgbClr val="EBF4F0"/>
                </a:solidFill>
                <a:latin typeface="Arial"/>
              </a:rPr>
              <a:t>Define the maximum buildout and supporting infrastructure.</a:t>
            </a:r>
          </a:p>
        </p:txBody>
      </p:sp>
      <p:sp>
        <p:nvSpPr>
          <p:cNvPr id="10" name="Oval 9"/>
          <p:cNvSpPr/>
          <p:nvPr/>
        </p:nvSpPr>
        <p:spPr>
          <a:xfrm>
            <a:off x="713232" y="2971799"/>
            <a:ext cx="384048" cy="384048"/>
          </a:xfrm>
          <a:prstGeom prst="ellipse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3012947"/>
            <a:ext cx="3840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5000"/>
              </a:lnSpc>
            </a:pPr>
            <a:r>
              <a:rPr sz="1000" b="1">
                <a:solidFill>
                  <a:srgbClr val="043030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2953511"/>
            <a:ext cx="9692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50" b="1">
                <a:solidFill>
                  <a:srgbClr val="EBF4F0"/>
                </a:solidFill>
                <a:latin typeface="Arial"/>
              </a:rPr>
              <a:t>Establish credible local baselines and operating scenarios.</a:t>
            </a:r>
          </a:p>
        </p:txBody>
      </p:sp>
      <p:sp>
        <p:nvSpPr>
          <p:cNvPr id="13" name="Oval 12"/>
          <p:cNvSpPr/>
          <p:nvPr/>
        </p:nvSpPr>
        <p:spPr>
          <a:xfrm>
            <a:off x="713232" y="3666744"/>
            <a:ext cx="384048" cy="384048"/>
          </a:xfrm>
          <a:prstGeom prst="ellipse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" y="3707892"/>
            <a:ext cx="3840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5000"/>
              </a:lnSpc>
            </a:pPr>
            <a:r>
              <a:rPr sz="1000" b="1">
                <a:solidFill>
                  <a:srgbClr val="043030"/>
                </a:solidFill>
                <a:latin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25880" y="3648456"/>
            <a:ext cx="9692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50" b="1">
                <a:solidFill>
                  <a:srgbClr val="EBF4F0"/>
                </a:solidFill>
                <a:latin typeface="Arial"/>
              </a:rPr>
              <a:t>Compare alternatives before major choices become fixed.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4361688"/>
            <a:ext cx="384048" cy="384048"/>
          </a:xfrm>
          <a:prstGeom prst="ellipse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4402836"/>
            <a:ext cx="3840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5000"/>
              </a:lnSpc>
            </a:pPr>
            <a:r>
              <a:rPr sz="1000" b="1">
                <a:solidFill>
                  <a:srgbClr val="043030"/>
                </a:solidFill>
                <a:latin typeface="Arial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4343400"/>
            <a:ext cx="9692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50" b="1">
                <a:solidFill>
                  <a:srgbClr val="EBF4F0"/>
                </a:solidFill>
                <a:latin typeface="Arial"/>
              </a:rPr>
              <a:t>Assign costs, responsibilities, and enforcement clearly.</a:t>
            </a:r>
          </a:p>
        </p:txBody>
      </p:sp>
      <p:sp>
        <p:nvSpPr>
          <p:cNvPr id="19" name="Oval 18"/>
          <p:cNvSpPr/>
          <p:nvPr/>
        </p:nvSpPr>
        <p:spPr>
          <a:xfrm>
            <a:off x="713232" y="5056632"/>
            <a:ext cx="384048" cy="384048"/>
          </a:xfrm>
          <a:prstGeom prst="ellipse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5097780"/>
            <a:ext cx="3840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5000"/>
              </a:lnSpc>
            </a:pPr>
            <a:r>
              <a:rPr sz="1000" b="1">
                <a:solidFill>
                  <a:srgbClr val="043030"/>
                </a:solidFill>
                <a:latin typeface="Arial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5880" y="5038344"/>
            <a:ext cx="96926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750" b="1">
                <a:solidFill>
                  <a:srgbClr val="EBF4F0"/>
                </a:solidFill>
                <a:latin typeface="Arial"/>
              </a:rPr>
              <a:t>Commission, measure, publicly report, correct, and improve.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944" y="5916168"/>
            <a:ext cx="9966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0">
                <a:solidFill>
                  <a:srgbClr val="A9BFBA"/>
                </a:solidFill>
                <a:latin typeface="Arial"/>
              </a:rPr>
              <a:t>Use qualified legal and technical review appropriate to local authority.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" y="6446520"/>
            <a:ext cx="10927080" cy="10972"/>
          </a:xfrm>
          <a:prstGeom prst="rect">
            <a:avLst/>
          </a:prstGeom>
          <a:solidFill>
            <a:srgbClr val="2A5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6510528"/>
            <a:ext cx="9601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50" b="0">
                <a:solidFill>
                  <a:srgbClr val="A9BFBA"/>
                </a:solidFill>
                <a:latin typeface="Arial"/>
              </a:rPr>
              <a:t>goodneighbordata.com/responsible-data-centers/community-impact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430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150608" y="841248"/>
            <a:ext cx="4389120" cy="2286000"/>
          </a:xfrm>
          <a:prstGeom prst="rect">
            <a:avLst/>
          </a:prstGeom>
          <a:solidFill>
            <a:srgbClr val="073D3D"/>
          </a:solidFill>
          <a:ln>
            <a:solidFill>
              <a:srgbClr val="376F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79792" y="1143000"/>
            <a:ext cx="3474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000" b="1">
                <a:solidFill>
                  <a:srgbClr val="C8FF23"/>
                </a:solidFill>
                <a:latin typeface="Arial"/>
              </a:rPr>
              <a:t>ACCOUNTABILITY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61504" y="1572768"/>
            <a:ext cx="356616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8000"/>
              </a:lnSpc>
            </a:pPr>
            <a:r>
              <a:rPr sz="2800" b="1">
                <a:solidFill>
                  <a:srgbClr val="EBF4F0"/>
                </a:solidFill>
                <a:latin typeface="Arial"/>
              </a:rPr>
              <a:t>Measure.
Report.
Correct.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329184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900" b="0">
                <a:solidFill>
                  <a:srgbClr val="C8FF23"/>
                </a:solidFill>
                <a:latin typeface="Arial"/>
              </a:rPr>
              <a:t>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338328"/>
            <a:ext cx="16459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</a:pPr>
            <a:r>
              <a:rPr sz="1100" b="1">
                <a:solidFill>
                  <a:srgbClr val="EBF4F0"/>
                </a:solidFill>
                <a:latin typeface="Arial"/>
              </a:rPr>
              <a:t>GOOD NEIGHBOR
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38404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00" b="0">
                <a:solidFill>
                  <a:srgbClr val="A9BFBA"/>
                </a:solidFill>
                <a:latin typeface="Arial"/>
              </a:rPr>
              <a:t>08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1261872"/>
            <a:ext cx="598932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sz="3500" b="1">
                <a:solidFill>
                  <a:srgbClr val="EBF4F0"/>
                </a:solidFill>
                <a:latin typeface="Arial"/>
              </a:rPr>
              <a:t>Start with the decision
in front of you.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" y="2743200"/>
            <a:ext cx="59436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800" b="0">
                <a:solidFill>
                  <a:srgbClr val="A9BFBA"/>
                </a:solidFill>
                <a:latin typeface="Arial"/>
              </a:rPr>
              <a:t>Bring the project context. We’ll help structure the questions, evidence, and measurable commitments.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6656" y="3794760"/>
            <a:ext cx="10881360" cy="36576"/>
          </a:xfrm>
          <a:prstGeom prst="rect">
            <a:avLst/>
          </a:prstGeom>
          <a:solidFill>
            <a:srgbClr val="C8F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4096512"/>
            <a:ext cx="19202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PRIMARY SOURCES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4462272"/>
            <a:ext cx="1065276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50" b="0">
                <a:solidFill>
                  <a:srgbClr val="EBF4F0"/>
                </a:solidFill>
                <a:latin typeface="Arial"/>
              </a:rPr>
              <a:t>Berkeley Lab  •  International Energy Agency  •  National Association of Counties  •  Pennsylvania DCED  •  University of Michigan  •  World Resources Institute  •  Virginia JLARC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5596128"/>
            <a:ext cx="21945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50" b="0">
                <a:solidFill>
                  <a:srgbClr val="A9BFBA"/>
                </a:solidFill>
                <a:latin typeface="Arial"/>
              </a:rPr>
              <a:t>Full guide and source links: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5897880"/>
            <a:ext cx="88696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00" b="1">
                <a:solidFill>
                  <a:srgbClr val="EBF4F0"/>
                </a:solidFill>
                <a:latin typeface="Arial"/>
              </a:rPr>
              <a:t>goodneighbordata.com/responsible-data-centers/community-impact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64040" y="5907024"/>
            <a:ext cx="2057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5000"/>
              </a:lnSpc>
            </a:pPr>
            <a:r>
              <a:rPr sz="950" b="1">
                <a:solidFill>
                  <a:srgbClr val="C8FF23"/>
                </a:solidFill>
                <a:latin typeface="Arial"/>
              </a:rPr>
              <a:t>goodneighbordata.com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Municipal Briefing: Data Center Community Impact</dc:title>
  <dc:subject>A concise municipal briefing based on Good Neighbor Data’s Community Impact Guide</dc:subject>
  <dc:creator>Good Neighbor Data</dc:creator>
  <cp:keywords>data centers, municipal briefing, community impact, sustainability, infrastructure</cp:keywords>
  <dc:description>Prepared from Good Neighbor Data’s published Community Impact Guide, July 2026.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